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2020/7/2</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2020/7/2</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blogs.com/hbuwyg/p/13140882.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extLst>
                    <a:ext uri="{A12FA001-AC4F-418D-AE19-62706E023703}">
                      <ahyp:hlinkClr xmlns:ahyp="http://schemas.microsoft.com/office/drawing/2018/hyperlinkcolor" val="tx"/>
                    </a:ext>
                  </a:extLst>
                </a:hlinkClick>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fontScale="92500" lnSpcReduction="20000"/>
          </a:bodyPr>
          <a:lstStyle/>
          <a:p>
            <a:pPr marL="0" indent="0">
              <a:buNone/>
            </a:pPr>
            <a:r>
              <a:rPr lang="zh-CN" altLang="en-US" dirty="0"/>
              <a:t>根据</a:t>
            </a:r>
            <a:r>
              <a:rPr lang="en-US" altLang="zh-CN" dirty="0" err="1"/>
              <a:t>stafford</a:t>
            </a:r>
            <a:r>
              <a:rPr lang="zh-CN" altLang="en-US" dirty="0"/>
              <a:t>教授</a:t>
            </a:r>
            <a:r>
              <a:rPr lang="en-US" altLang="zh-CN" dirty="0"/>
              <a:t>Dan </a:t>
            </a:r>
            <a:r>
              <a:rPr lang="en-US" altLang="zh-CN" dirty="0" err="1"/>
              <a:t>Jurafsky</a:t>
            </a:r>
            <a:r>
              <a:rPr lang="zh-CN" altLang="en-US" dirty="0"/>
              <a:t>的介绍：</a:t>
            </a:r>
            <a:endParaRPr lang="en-US" altLang="zh-CN" dirty="0"/>
          </a:p>
          <a:p>
            <a:pPr marL="0" indent="0">
              <a:buNone/>
            </a:pPr>
            <a:endParaRPr lang="en-US" altLang="zh-CN" dirty="0"/>
          </a:p>
          <a:p>
            <a:r>
              <a:rPr lang="zh-CN" altLang="en-US" dirty="0"/>
              <a:t>有些问题得到了基本解决，如：词性标注、命名实体识别、垃圾邮件识别。</a:t>
            </a:r>
            <a:endParaRPr lang="en-US" altLang="zh-CN" dirty="0"/>
          </a:p>
          <a:p>
            <a:r>
              <a:rPr lang="zh-CN" altLang="en-US" dirty="0"/>
              <a:t>有些问题取得长足进展，如：情感分析、共指消解、词义消歧、句法分析、机器翻译、信息抽取。</a:t>
            </a:r>
            <a:endParaRPr lang="en-US" altLang="zh-CN" dirty="0"/>
          </a:p>
          <a:p>
            <a:r>
              <a:rPr lang="zh-CN" altLang="en-US" dirty="0"/>
              <a:t>有些问题依然充满挑战，如：自动问答、复述、文摘提取、会话机器人等。</a:t>
            </a:r>
          </a:p>
          <a:p>
            <a:endParaRPr lang="en-US" altLang="zh-CN" dirty="0"/>
          </a:p>
          <a:p>
            <a:endParaRPr lang="en-US" altLang="zh-CN" dirty="0"/>
          </a:p>
          <a:p>
            <a:endParaRPr lang="en-US" altLang="zh-CN" dirty="0"/>
          </a:p>
          <a:p>
            <a:r>
              <a:rPr lang="en-US" altLang="zh-CN" dirty="0"/>
              <a:t>https://blog.csdn.net/longxinchen_ml/article/details/50543337</a:t>
            </a:r>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1" y="2336872"/>
            <a:ext cx="6816461" cy="4122293"/>
          </a:xfrm>
        </p:spPr>
        <p:txBody>
          <a:bodyPr>
            <a:normAutofit fontScale="925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r>
              <a:rPr lang="en-US" altLang="zh-CN" b="1" dirty="0">
                <a:highlight>
                  <a:srgbClr val="008000"/>
                </a:highlight>
              </a:rPr>
              <a:t>[yín]</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666689" y="2328265"/>
            <a:ext cx="4911245" cy="3274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881" y="55621"/>
            <a:ext cx="5210813" cy="6414876"/>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832841" y="6488313"/>
            <a:ext cx="5359159" cy="369332"/>
          </a:xfrm>
          <a:prstGeom prst="rect">
            <a:avLst/>
          </a:prstGeom>
        </p:spPr>
        <p:txBody>
          <a:bodyPr wrap="none">
            <a:spAutoFit/>
          </a:bodyPr>
          <a:lstStyle/>
          <a:p>
            <a:r>
              <a:rPr lang="en-US" altLang="zh-CN" dirty="0">
                <a:hlinkClick r:id="rId3">
                  <a:extLst>
                    <a:ext uri="{A12FA001-AC4F-418D-AE19-62706E023703}">
                      <ahyp:hlinkClr xmlns:ahyp="http://schemas.microsoft.com/office/drawing/2018/hyperlinkcolor" val="tx"/>
                    </a:ext>
                  </a:extLst>
                </a:hlinkClick>
              </a:rPr>
              <a:t>https://www.cnblogs.com/hbuwyg/p/13140882.html</a:t>
            </a:r>
            <a:endParaRPr lang="zh-CN" altLang="en-US" dirty="0"/>
          </a:p>
        </p:txBody>
      </p:sp>
      <p:grpSp>
        <p:nvGrpSpPr>
          <p:cNvPr id="17" name="组合 16">
            <a:extLst>
              <a:ext uri="{FF2B5EF4-FFF2-40B4-BE49-F238E27FC236}">
                <a16:creationId xmlns:a16="http://schemas.microsoft.com/office/drawing/2014/main" id="{36F1EF49-3299-40CF-B08D-4D2235A7471C}"/>
              </a:ext>
            </a:extLst>
          </p:cNvPr>
          <p:cNvGrpSpPr/>
          <p:nvPr/>
        </p:nvGrpSpPr>
        <p:grpSpPr>
          <a:xfrm>
            <a:off x="935345" y="2032022"/>
            <a:ext cx="3756660" cy="4693920"/>
            <a:chOff x="0" y="0"/>
            <a:chExt cx="3756660" cy="4693920"/>
          </a:xfrm>
        </p:grpSpPr>
        <p:sp>
          <p:nvSpPr>
            <p:cNvPr id="18" name="矩形 17">
              <a:extLst>
                <a:ext uri="{FF2B5EF4-FFF2-40B4-BE49-F238E27FC236}">
                  <a16:creationId xmlns:a16="http://schemas.microsoft.com/office/drawing/2014/main" id="{359FB2AA-F2E8-4467-9BB7-D0F387140008}"/>
                </a:ext>
              </a:extLst>
            </p:cNvPr>
            <p:cNvSpPr/>
            <p:nvPr/>
          </p:nvSpPr>
          <p:spPr>
            <a:xfrm>
              <a:off x="1348740" y="35737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语义分析</a:t>
              </a:r>
            </a:p>
          </p:txBody>
        </p:sp>
        <p:sp>
          <p:nvSpPr>
            <p:cNvPr id="19" name="矩形 18">
              <a:extLst>
                <a:ext uri="{FF2B5EF4-FFF2-40B4-BE49-F238E27FC236}">
                  <a16:creationId xmlns:a16="http://schemas.microsoft.com/office/drawing/2014/main" id="{EE0F6CE9-B44B-453A-8781-C8C808C467F2}"/>
                </a:ext>
              </a:extLst>
            </p:cNvPr>
            <p:cNvSpPr/>
            <p:nvPr/>
          </p:nvSpPr>
          <p:spPr>
            <a:xfrm>
              <a:off x="1333500" y="429006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篇章分析</a:t>
              </a:r>
            </a:p>
          </p:txBody>
        </p:sp>
        <p:sp>
          <p:nvSpPr>
            <p:cNvPr id="20" name="箭头: 下 19">
              <a:extLst>
                <a:ext uri="{FF2B5EF4-FFF2-40B4-BE49-F238E27FC236}">
                  <a16:creationId xmlns:a16="http://schemas.microsoft.com/office/drawing/2014/main" id="{D0759A89-1A52-49DE-9E13-DF830D44CC24}"/>
                </a:ext>
              </a:extLst>
            </p:cNvPr>
            <p:cNvSpPr/>
            <p:nvPr/>
          </p:nvSpPr>
          <p:spPr>
            <a:xfrm>
              <a:off x="1855470" y="32689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C7CCE37A-4459-432D-A364-95C7D2BB1E61}"/>
                </a:ext>
              </a:extLst>
            </p:cNvPr>
            <p:cNvSpPr/>
            <p:nvPr/>
          </p:nvSpPr>
          <p:spPr>
            <a:xfrm>
              <a:off x="1863090" y="398526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894109B4-E03C-4E7A-B038-6EDF084B3E34}"/>
                </a:ext>
              </a:extLst>
            </p:cNvPr>
            <p:cNvGrpSpPr/>
            <p:nvPr/>
          </p:nvGrpSpPr>
          <p:grpSpPr>
            <a:xfrm>
              <a:off x="0" y="0"/>
              <a:ext cx="3756660" cy="3268980"/>
              <a:chOff x="0" y="0"/>
              <a:chExt cx="3756660" cy="3268980"/>
            </a:xfrm>
          </p:grpSpPr>
          <p:grpSp>
            <p:nvGrpSpPr>
              <p:cNvPr id="23" name="组合 22">
                <a:extLst>
                  <a:ext uri="{FF2B5EF4-FFF2-40B4-BE49-F238E27FC236}">
                    <a16:creationId xmlns:a16="http://schemas.microsoft.com/office/drawing/2014/main" id="{D971F8BF-A33B-47AE-AA9E-868407349B13}"/>
                  </a:ext>
                </a:extLst>
              </p:cNvPr>
              <p:cNvGrpSpPr/>
              <p:nvPr/>
            </p:nvGrpSpPr>
            <p:grpSpPr>
              <a:xfrm>
                <a:off x="0" y="2446020"/>
                <a:ext cx="3756660" cy="822960"/>
                <a:chOff x="0" y="0"/>
                <a:chExt cx="3756660" cy="822960"/>
              </a:xfrm>
            </p:grpSpPr>
            <p:sp>
              <p:nvSpPr>
                <p:cNvPr id="38" name="矩形 37">
                  <a:extLst>
                    <a:ext uri="{FF2B5EF4-FFF2-40B4-BE49-F238E27FC236}">
                      <a16:creationId xmlns:a16="http://schemas.microsoft.com/office/drawing/2014/main" id="{BA8AA1A9-3CA0-4CAC-8074-79114C666645}"/>
                    </a:ext>
                  </a:extLst>
                </p:cNvPr>
                <p:cNvSpPr/>
                <p:nvPr/>
              </p:nvSpPr>
              <p:spPr>
                <a:xfrm>
                  <a:off x="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信息抽取</a:t>
                  </a:r>
                </a:p>
              </p:txBody>
            </p:sp>
            <p:sp>
              <p:nvSpPr>
                <p:cNvPr id="39" name="矩形 38">
                  <a:extLst>
                    <a:ext uri="{FF2B5EF4-FFF2-40B4-BE49-F238E27FC236}">
                      <a16:creationId xmlns:a16="http://schemas.microsoft.com/office/drawing/2014/main" id="{5B86E38B-A350-42D5-9466-6D98E9BA5117}"/>
                    </a:ext>
                  </a:extLst>
                </p:cNvPr>
                <p:cNvSpPr/>
                <p:nvPr/>
              </p:nvSpPr>
              <p:spPr>
                <a:xfrm>
                  <a:off x="1348740" y="411480"/>
                  <a:ext cx="1089660" cy="4114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句法分析</a:t>
                  </a:r>
                </a:p>
              </p:txBody>
            </p:sp>
            <p:sp>
              <p:nvSpPr>
                <p:cNvPr id="40" name="矩形 39">
                  <a:extLst>
                    <a:ext uri="{FF2B5EF4-FFF2-40B4-BE49-F238E27FC236}">
                      <a16:creationId xmlns:a16="http://schemas.microsoft.com/office/drawing/2014/main" id="{BB9445DB-282F-4370-BF5F-ACB520BA2723}"/>
                    </a:ext>
                  </a:extLst>
                </p:cNvPr>
                <p:cNvSpPr/>
                <p:nvPr/>
              </p:nvSpPr>
              <p:spPr>
                <a:xfrm>
                  <a:off x="266700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分类聚类</a:t>
                  </a:r>
                </a:p>
              </p:txBody>
            </p:sp>
            <p:sp>
              <p:nvSpPr>
                <p:cNvPr id="41" name="箭头: 下 40">
                  <a:extLst>
                    <a:ext uri="{FF2B5EF4-FFF2-40B4-BE49-F238E27FC236}">
                      <a16:creationId xmlns:a16="http://schemas.microsoft.com/office/drawing/2014/main" id="{7FC5387C-A9E7-4FE4-8C79-7902306DF315}"/>
                    </a:ext>
                  </a:extLst>
                </p:cNvPr>
                <p:cNvSpPr/>
                <p:nvPr/>
              </p:nvSpPr>
              <p:spPr>
                <a:xfrm>
                  <a:off x="1855470" y="12192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01646596-9DAC-4DD6-A6BA-5AE939150756}"/>
                    </a:ext>
                  </a:extLst>
                </p:cNvPr>
                <p:cNvSpPr/>
                <p:nvPr/>
              </p:nvSpPr>
              <p:spPr>
                <a:xfrm rot="18493865">
                  <a:off x="2549525" y="10160"/>
                  <a:ext cx="55444"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3" name="箭头: 下 42">
                  <a:extLst>
                    <a:ext uri="{FF2B5EF4-FFF2-40B4-BE49-F238E27FC236}">
                      <a16:creationId xmlns:a16="http://schemas.microsoft.com/office/drawing/2014/main" id="{A57AA8F7-22B5-4A51-B97C-20DB46127692}"/>
                    </a:ext>
                  </a:extLst>
                </p:cNvPr>
                <p:cNvSpPr/>
                <p:nvPr/>
              </p:nvSpPr>
              <p:spPr>
                <a:xfrm rot="2664187">
                  <a:off x="113157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1D132079-BA7E-4784-93CF-80BE7E47903C}"/>
                  </a:ext>
                </a:extLst>
              </p:cNvPr>
              <p:cNvGrpSpPr/>
              <p:nvPr/>
            </p:nvGrpSpPr>
            <p:grpSpPr>
              <a:xfrm>
                <a:off x="533400" y="0"/>
                <a:ext cx="2689860" cy="2567940"/>
                <a:chOff x="0" y="0"/>
                <a:chExt cx="2689860" cy="2567940"/>
              </a:xfrm>
            </p:grpSpPr>
            <p:grpSp>
              <p:nvGrpSpPr>
                <p:cNvPr id="25" name="组合 24">
                  <a:extLst>
                    <a:ext uri="{FF2B5EF4-FFF2-40B4-BE49-F238E27FC236}">
                      <a16:creationId xmlns:a16="http://schemas.microsoft.com/office/drawing/2014/main" id="{626A0085-0BFA-44BA-8339-4ED0307772BA}"/>
                    </a:ext>
                  </a:extLst>
                </p:cNvPr>
                <p:cNvGrpSpPr/>
                <p:nvPr/>
              </p:nvGrpSpPr>
              <p:grpSpPr>
                <a:xfrm>
                  <a:off x="0" y="0"/>
                  <a:ext cx="2689860" cy="1150620"/>
                  <a:chOff x="0" y="0"/>
                  <a:chExt cx="2689860" cy="1150620"/>
                </a:xfrm>
              </p:grpSpPr>
              <p:sp>
                <p:nvSpPr>
                  <p:cNvPr id="32" name="矩形: 圆角 31">
                    <a:extLst>
                      <a:ext uri="{FF2B5EF4-FFF2-40B4-BE49-F238E27FC236}">
                        <a16:creationId xmlns:a16="http://schemas.microsoft.com/office/drawing/2014/main" id="{DDF16E34-6F5B-4847-9648-80046D429CAE}"/>
                      </a:ext>
                    </a:extLst>
                  </p:cNvPr>
                  <p:cNvSpPr/>
                  <p:nvPr/>
                </p:nvSpPr>
                <p:spPr>
                  <a:xfrm>
                    <a:off x="16764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圆角 32">
                    <a:extLst>
                      <a:ext uri="{FF2B5EF4-FFF2-40B4-BE49-F238E27FC236}">
                        <a16:creationId xmlns:a16="http://schemas.microsoft.com/office/drawing/2014/main" id="{C0055BE9-E469-4266-B425-89218E462465}"/>
                      </a:ext>
                    </a:extLst>
                  </p:cNvPr>
                  <p:cNvSpPr/>
                  <p:nvPr/>
                </p:nvSpPr>
                <p:spPr>
                  <a:xfrm>
                    <a:off x="177546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2CA5873A-CEE8-4F44-B5DE-6127FD957899}"/>
                      </a:ext>
                    </a:extLst>
                  </p:cNvPr>
                  <p:cNvSpPr/>
                  <p:nvPr/>
                </p:nvSpPr>
                <p:spPr>
                  <a:xfrm>
                    <a:off x="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语音识别</a:t>
                    </a:r>
                  </a:p>
                </p:txBody>
              </p:sp>
              <p:sp>
                <p:nvSpPr>
                  <p:cNvPr id="35" name="矩形 34">
                    <a:extLst>
                      <a:ext uri="{FF2B5EF4-FFF2-40B4-BE49-F238E27FC236}">
                        <a16:creationId xmlns:a16="http://schemas.microsoft.com/office/drawing/2014/main" id="{E8F56BE6-990C-4017-9F67-4C95251F54BB}"/>
                      </a:ext>
                    </a:extLst>
                  </p:cNvPr>
                  <p:cNvSpPr/>
                  <p:nvPr/>
                </p:nvSpPr>
                <p:spPr>
                  <a:xfrm>
                    <a:off x="160020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文字识别</a:t>
                    </a:r>
                  </a:p>
                </p:txBody>
              </p:sp>
              <p:sp>
                <p:nvSpPr>
                  <p:cNvPr id="36" name="箭头: 下 35">
                    <a:extLst>
                      <a:ext uri="{FF2B5EF4-FFF2-40B4-BE49-F238E27FC236}">
                        <a16:creationId xmlns:a16="http://schemas.microsoft.com/office/drawing/2014/main" id="{E80A3DC4-0908-4CEC-B8E3-81F396981AA7}"/>
                      </a:ext>
                    </a:extLst>
                  </p:cNvPr>
                  <p:cNvSpPr/>
                  <p:nvPr/>
                </p:nvSpPr>
                <p:spPr>
                  <a:xfrm>
                    <a:off x="514350" y="4495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7" name="箭头: 下 36">
                    <a:extLst>
                      <a:ext uri="{FF2B5EF4-FFF2-40B4-BE49-F238E27FC236}">
                        <a16:creationId xmlns:a16="http://schemas.microsoft.com/office/drawing/2014/main" id="{C117EB93-B02E-46DB-B949-D06267279E1B}"/>
                      </a:ext>
                    </a:extLst>
                  </p:cNvPr>
                  <p:cNvSpPr/>
                  <p:nvPr/>
                </p:nvSpPr>
                <p:spPr>
                  <a:xfrm>
                    <a:off x="2129790" y="44958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D23CD661-15EA-46FD-9B62-4A39973FF7DF}"/>
                    </a:ext>
                  </a:extLst>
                </p:cNvPr>
                <p:cNvGrpSpPr/>
                <p:nvPr/>
              </p:nvGrpSpPr>
              <p:grpSpPr>
                <a:xfrm>
                  <a:off x="518160" y="1066800"/>
                  <a:ext cx="1374139" cy="1501140"/>
                  <a:chOff x="0" y="0"/>
                  <a:chExt cx="1374139" cy="1501140"/>
                </a:xfrm>
              </p:grpSpPr>
              <p:sp>
                <p:nvSpPr>
                  <p:cNvPr id="27" name="矩形: 圆角 26">
                    <a:extLst>
                      <a:ext uri="{FF2B5EF4-FFF2-40B4-BE49-F238E27FC236}">
                        <a16:creationId xmlns:a16="http://schemas.microsoft.com/office/drawing/2014/main" id="{DF6D2A49-7340-4653-A33D-A935DBC0ABB3}"/>
                      </a:ext>
                    </a:extLst>
                  </p:cNvPr>
                  <p:cNvSpPr/>
                  <p:nvPr/>
                </p:nvSpPr>
                <p:spPr>
                  <a:xfrm>
                    <a:off x="433070" y="358140"/>
                    <a:ext cx="746760" cy="44958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文本</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79D8F521-7A86-403F-B276-086B7BCC9362}"/>
                      </a:ext>
                    </a:extLst>
                  </p:cNvPr>
                  <p:cNvSpPr/>
                  <p:nvPr/>
                </p:nvSpPr>
                <p:spPr>
                  <a:xfrm>
                    <a:off x="280670" y="10972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词法分析</a:t>
                    </a:r>
                  </a:p>
                </p:txBody>
              </p:sp>
              <p:sp>
                <p:nvSpPr>
                  <p:cNvPr id="29" name="箭头: 下 28">
                    <a:extLst>
                      <a:ext uri="{FF2B5EF4-FFF2-40B4-BE49-F238E27FC236}">
                        <a16:creationId xmlns:a16="http://schemas.microsoft.com/office/drawing/2014/main" id="{0BE88764-1342-410F-A088-E46139C843EE}"/>
                      </a:ext>
                    </a:extLst>
                  </p:cNvPr>
                  <p:cNvSpPr/>
                  <p:nvPr/>
                </p:nvSpPr>
                <p:spPr>
                  <a:xfrm>
                    <a:off x="795020" y="80010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0" name="箭头: 下 29">
                    <a:extLst>
                      <a:ext uri="{FF2B5EF4-FFF2-40B4-BE49-F238E27FC236}">
                        <a16:creationId xmlns:a16="http://schemas.microsoft.com/office/drawing/2014/main" id="{3B39BC8D-2B23-4429-A536-619D8F2831FA}"/>
                      </a:ext>
                    </a:extLst>
                  </p:cNvPr>
                  <p:cNvSpPr/>
                  <p:nvPr/>
                </p:nvSpPr>
                <p:spPr>
                  <a:xfrm rot="18493865">
                    <a:off x="221615" y="-508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1" name="箭头: 下 30">
                    <a:extLst>
                      <a:ext uri="{FF2B5EF4-FFF2-40B4-BE49-F238E27FC236}">
                        <a16:creationId xmlns:a16="http://schemas.microsoft.com/office/drawing/2014/main" id="{11A70761-ED13-4BEA-8332-80E5F0CA32E4}"/>
                      </a:ext>
                    </a:extLst>
                  </p:cNvPr>
                  <p:cNvSpPr/>
                  <p:nvPr/>
                </p:nvSpPr>
                <p:spPr>
                  <a:xfrm rot="2664187">
                    <a:off x="132842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grpSp>
      </p:grpSp>
      <p:pic>
        <p:nvPicPr>
          <p:cNvPr id="44" name="Picture 2">
            <a:extLst>
              <a:ext uri="{FF2B5EF4-FFF2-40B4-BE49-F238E27FC236}">
                <a16:creationId xmlns:a16="http://schemas.microsoft.com/office/drawing/2014/main" id="{E89AE2DE-A7B7-457A-910D-4B5A52657160}"/>
              </a:ext>
            </a:extLst>
          </p:cNvPr>
          <p:cNvPicPr>
            <a:picLocks noChangeAspect="1"/>
          </p:cNvPicPr>
          <p:nvPr/>
        </p:nvPicPr>
        <p:blipFill>
          <a:blip r:embed="rId4"/>
          <a:stretch>
            <a:fillRect/>
          </a:stretch>
        </p:blipFill>
        <p:spPr>
          <a:xfrm>
            <a:off x="222808" y="2032022"/>
            <a:ext cx="1113364" cy="1107852"/>
          </a:xfrm>
          <a:prstGeom prst="rect">
            <a:avLst/>
          </a:prstGeom>
        </p:spPr>
      </p:pic>
      <p:pic>
        <p:nvPicPr>
          <p:cNvPr id="45" name="Picture 4">
            <a:extLst>
              <a:ext uri="{FF2B5EF4-FFF2-40B4-BE49-F238E27FC236}">
                <a16:creationId xmlns:a16="http://schemas.microsoft.com/office/drawing/2014/main" id="{C805118A-981A-46AF-A3C1-77DADFC1C7B5}"/>
              </a:ext>
            </a:extLst>
          </p:cNvPr>
          <p:cNvPicPr>
            <a:picLocks noChangeAspect="1"/>
          </p:cNvPicPr>
          <p:nvPr/>
        </p:nvPicPr>
        <p:blipFill>
          <a:blip r:embed="rId5"/>
          <a:stretch>
            <a:fillRect/>
          </a:stretch>
        </p:blipFill>
        <p:spPr>
          <a:xfrm>
            <a:off x="4211950" y="2318367"/>
            <a:ext cx="2144031" cy="1321146"/>
          </a:xfrm>
          <a:prstGeom prst="rect">
            <a:avLst/>
          </a:prstGeom>
        </p:spPr>
      </p:pic>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a:xfrm>
            <a:off x="680321" y="2336873"/>
            <a:ext cx="2659509" cy="3599316"/>
          </a:xfrm>
        </p:spPr>
        <p:txBody>
          <a:bodyPr>
            <a:normAutofit/>
          </a:bodyPr>
          <a:lstStyle/>
          <a:p>
            <a:r>
              <a:rPr lang="zh-CN" altLang="en-US" dirty="0"/>
              <a:t>文本分类</a:t>
            </a:r>
            <a:endParaRPr lang="en-US" altLang="zh-CN" dirty="0"/>
          </a:p>
          <a:p>
            <a:r>
              <a:rPr lang="zh-CN" altLang="en-US" dirty="0"/>
              <a:t>信息抽取</a:t>
            </a:r>
            <a:endParaRPr lang="en-US" altLang="zh-CN" dirty="0"/>
          </a:p>
          <a:p>
            <a:r>
              <a:rPr lang="zh-CN" altLang="en-US" dirty="0"/>
              <a:t>自动摘要</a:t>
            </a:r>
            <a:endParaRPr lang="en-US" altLang="zh-CN" dirty="0"/>
          </a:p>
          <a:p>
            <a:r>
              <a:rPr lang="zh-CN" altLang="en-US" dirty="0"/>
              <a:t>智能问答</a:t>
            </a:r>
            <a:endParaRPr lang="en-US" altLang="zh-CN" dirty="0"/>
          </a:p>
          <a:p>
            <a:r>
              <a:rPr lang="zh-CN" altLang="en-US" dirty="0"/>
              <a:t>话题推荐</a:t>
            </a:r>
            <a:endParaRPr lang="en-US" altLang="zh-CN" dirty="0"/>
          </a:p>
          <a:p>
            <a:r>
              <a:rPr lang="zh-CN" altLang="en-US" dirty="0"/>
              <a:t>机器翻译</a:t>
            </a:r>
            <a:endParaRPr lang="en-US" altLang="zh-CN" dirty="0"/>
          </a:p>
          <a:p>
            <a:r>
              <a:rPr lang="zh-CN" altLang="en-US" dirty="0"/>
              <a:t>主题词识别</a:t>
            </a:r>
            <a:endParaRPr lang="en-US" altLang="zh-CN" dirty="0"/>
          </a:p>
        </p:txBody>
      </p:sp>
      <p:sp>
        <p:nvSpPr>
          <p:cNvPr id="2" name="矩形 1">
            <a:extLst>
              <a:ext uri="{FF2B5EF4-FFF2-40B4-BE49-F238E27FC236}">
                <a16:creationId xmlns:a16="http://schemas.microsoft.com/office/drawing/2014/main" id="{D56FC177-C6F3-489B-835B-A22BCF64DDA6}"/>
              </a:ext>
            </a:extLst>
          </p:cNvPr>
          <p:cNvSpPr/>
          <p:nvPr/>
        </p:nvSpPr>
        <p:spPr>
          <a:xfrm>
            <a:off x="979251" y="6398364"/>
            <a:ext cx="7548664" cy="369332"/>
          </a:xfrm>
          <a:prstGeom prst="rect">
            <a:avLst/>
          </a:prstGeom>
        </p:spPr>
        <p:txBody>
          <a:bodyPr wrap="square">
            <a:spAutoFit/>
          </a:bodyPr>
          <a:lstStyle/>
          <a:p>
            <a:r>
              <a:rPr lang="en-US" altLang="zh-CN" dirty="0">
                <a:hlinkClick r:id="rId2"/>
              </a:rPr>
              <a:t>https://blog.csdn.net/weixin_41064957/article/details/78565314</a:t>
            </a:r>
            <a:endParaRPr lang="zh-CN" altLang="en-US" dirty="0"/>
          </a:p>
        </p:txBody>
      </p:sp>
      <p:sp>
        <p:nvSpPr>
          <p:cNvPr id="3" name="矩形 2">
            <a:extLst>
              <a:ext uri="{FF2B5EF4-FFF2-40B4-BE49-F238E27FC236}">
                <a16:creationId xmlns:a16="http://schemas.microsoft.com/office/drawing/2014/main" id="{AD636A9C-BB5C-4FFC-A262-BA94A894459B}"/>
              </a:ext>
            </a:extLst>
          </p:cNvPr>
          <p:cNvSpPr/>
          <p:nvPr/>
        </p:nvSpPr>
        <p:spPr>
          <a:xfrm>
            <a:off x="3975370" y="2336873"/>
            <a:ext cx="4941651" cy="2727926"/>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t>知识库构建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深度文本表示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命名实体识别</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文本生成</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文本分析（词法、句法、语法）</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语音识别与合成</a:t>
            </a:r>
            <a:endParaRPr lang="en-US" altLang="zh-CN" sz="2400"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227</TotalTime>
  <Words>721</Words>
  <Application>Microsoft Office PowerPoint</Application>
  <PresentationFormat>宽屏</PresentationFormat>
  <Paragraphs>91</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UKIJ CJK</vt:lpstr>
      <vt:lpstr>等线</vt:lpstr>
      <vt:lpstr>等线 Light</vt:lpstr>
      <vt:lpstr>微软雅黑</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35</cp:revision>
  <dcterms:created xsi:type="dcterms:W3CDTF">2020-06-27T17:50:52Z</dcterms:created>
  <dcterms:modified xsi:type="dcterms:W3CDTF">2020-07-02T04:21:03Z</dcterms:modified>
</cp:coreProperties>
</file>